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8" r:id="rId2"/>
    <p:sldId id="375" r:id="rId3"/>
    <p:sldId id="355" r:id="rId4"/>
    <p:sldId id="359" r:id="rId5"/>
    <p:sldId id="360" r:id="rId6"/>
    <p:sldId id="362" r:id="rId7"/>
    <p:sldId id="361" r:id="rId8"/>
    <p:sldId id="356" r:id="rId9"/>
    <p:sldId id="363" r:id="rId10"/>
    <p:sldId id="364" r:id="rId11"/>
    <p:sldId id="365" r:id="rId12"/>
    <p:sldId id="366" r:id="rId13"/>
    <p:sldId id="357" r:id="rId14"/>
    <p:sldId id="367" r:id="rId15"/>
    <p:sldId id="368" r:id="rId16"/>
    <p:sldId id="369" r:id="rId17"/>
    <p:sldId id="358" r:id="rId18"/>
    <p:sldId id="371" r:id="rId19"/>
    <p:sldId id="372" r:id="rId20"/>
    <p:sldId id="376" r:id="rId21"/>
    <p:sldId id="373" r:id="rId22"/>
    <p:sldId id="374" r:id="rId23"/>
    <p:sldId id="377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2E60"/>
    <a:srgbClr val="E05206"/>
    <a:srgbClr val="7AB800"/>
    <a:srgbClr val="D10074"/>
    <a:srgbClr val="B6B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8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D9C357-C89A-E04D-B66F-77EB015CD301}" type="datetime1">
              <a:rPr lang="fr-FR" smtClean="0"/>
              <a:t>11/10/17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9F381D-B928-A243-A7AD-4ADA5DC578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23878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BF2C07E-EEB5-6E42-A538-8B82E781CF22}" type="datetime1">
              <a:rPr lang="fr-FR" smtClean="0"/>
              <a:t>11/10/17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A9A746B-E8E1-2540-A868-91F505A0609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62898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59F50-3EDC-9F4A-821E-0EEB9245E579}" type="datetime1">
              <a:rPr lang="fr-FR" smtClean="0"/>
              <a:t>11/10/17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09262-8E9E-0548-ACDB-F68C610E814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7471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FC009-3457-BE40-AC66-E4C1F6487A5B}" type="datetime1">
              <a:rPr lang="fr-FR" smtClean="0"/>
              <a:t>11/10/17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3DF9B-B99B-DA4F-B2CF-A98009C217D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0478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A3BC9-F379-7248-9AF5-7AB1C07670A7}" type="datetime1">
              <a:rPr lang="fr-FR" smtClean="0"/>
              <a:t>11/10/17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93E65-A625-DB44-B2D6-ABE69FF3A91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575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logo sciences à coeu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092825"/>
            <a:ext cx="1484313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S:\Bouet\UPMC_cart-blanc-Q_7504-PMag-2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1913" y="6310313"/>
            <a:ext cx="12827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5352" y="-90264"/>
            <a:ext cx="7067128" cy="1143000"/>
          </a:xfrm>
        </p:spPr>
        <p:txBody>
          <a:bodyPr/>
          <a:lstStyle>
            <a:lvl1pPr>
              <a:defRPr sz="3600" b="1">
                <a:solidFill>
                  <a:srgbClr val="E05206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A3142-A18A-A540-837B-1DA69BAFDE1D}" type="datetime1">
              <a:rPr lang="fr-FR" smtClean="0"/>
              <a:t>11/10/17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D08EB-FCD4-4040-B5F3-7D22549924B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6692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2C716-CBA6-304B-BBC3-52B5FDFDE651}" type="datetime1">
              <a:rPr lang="fr-FR" smtClean="0"/>
              <a:t>11/10/17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B0ED2-EAAD-7944-BD51-C6BD2581C8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0363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4C33A-894B-154F-B66D-DFFFAEFD632E}" type="datetime1">
              <a:rPr lang="fr-FR" smtClean="0"/>
              <a:t>11/10/17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6AD4A-039F-DB40-B18E-7396347B35A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861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61C2F-0A3D-9B4C-8424-90E0B6900E0B}" type="datetime1">
              <a:rPr lang="fr-FR" smtClean="0"/>
              <a:t>11/10/17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D5B3F-E641-254C-8724-ED2A0225763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6434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B0076-DB27-C943-A9F7-F9F993EB856F}" type="datetime1">
              <a:rPr lang="fr-FR" smtClean="0"/>
              <a:t>11/10/17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58679-8478-1340-B27D-8803D9B9F82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1905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712C0-69C7-C941-9205-A181BBB1E4BE}" type="datetime1">
              <a:rPr lang="fr-FR" smtClean="0"/>
              <a:t>11/10/17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F1F38-799B-8D4D-BFD8-FBF24D082BD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9939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385EF-AA94-8C43-BD51-CC833B49884A}" type="datetime1">
              <a:rPr lang="fr-FR" smtClean="0"/>
              <a:t>11/10/17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80387-17AF-5D4B-B612-6DAD0E960D3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5081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CA104-85FA-8E46-9C78-D1B30CC5B601}" type="datetime1">
              <a:rPr lang="fr-FR" smtClean="0"/>
              <a:t>11/10/17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28DEB-6A32-034C-8FB8-3BF58FB79CC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1245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fld id="{729E43BE-81B3-C54B-87A8-ED4A02D101E1}" type="datetime1">
              <a:rPr lang="fr-FR" smtClean="0"/>
              <a:t>11/10/17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fld id="{5B8B2F70-96AD-914F-88D3-3BBB854D7FB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7" r:id="rId1"/>
    <p:sldLayoutId id="2147484367" r:id="rId2"/>
    <p:sldLayoutId id="2147484358" r:id="rId3"/>
    <p:sldLayoutId id="2147484359" r:id="rId4"/>
    <p:sldLayoutId id="2147484360" r:id="rId5"/>
    <p:sldLayoutId id="2147484361" r:id="rId6"/>
    <p:sldLayoutId id="2147484362" r:id="rId7"/>
    <p:sldLayoutId id="2147484363" r:id="rId8"/>
    <p:sldLayoutId id="2147484364" r:id="rId9"/>
    <p:sldLayoutId id="2147484365" r:id="rId10"/>
    <p:sldLayoutId id="2147484366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1.png"/><Relationship Id="rId3" Type="http://schemas.openxmlformats.org/officeDocument/2006/relationships/image" Target="../media/image3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6.png"/><Relationship Id="rId3" Type="http://schemas.openxmlformats.org/officeDocument/2006/relationships/image" Target="../media/image3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8.png"/><Relationship Id="rId3" Type="http://schemas.openxmlformats.org/officeDocument/2006/relationships/image" Target="../media/image3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4" Type="http://schemas.openxmlformats.org/officeDocument/2006/relationships/image" Target="../media/image42.png"/><Relationship Id="rId5" Type="http://schemas.openxmlformats.org/officeDocument/2006/relationships/image" Target="../media/image43.png"/><Relationship Id="rId6" Type="http://schemas.openxmlformats.org/officeDocument/2006/relationships/image" Target="../media/image44.png"/><Relationship Id="rId7" Type="http://schemas.openxmlformats.org/officeDocument/2006/relationships/image" Target="../media/image45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6" Type="http://schemas.openxmlformats.org/officeDocument/2006/relationships/image" Target="../media/image19.png"/><Relationship Id="rId7" Type="http://schemas.openxmlformats.org/officeDocument/2006/relationships/image" Target="../media/image20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4" Type="http://schemas.openxmlformats.org/officeDocument/2006/relationships/image" Target="../media/image23.png"/><Relationship Id="rId5" Type="http://schemas.openxmlformats.org/officeDocument/2006/relationships/image" Target="../media/image24.png"/><Relationship Id="rId6" Type="http://schemas.openxmlformats.org/officeDocument/2006/relationships/image" Target="../media/image25.png"/><Relationship Id="rId7" Type="http://schemas.openxmlformats.org/officeDocument/2006/relationships/image" Target="../media/image26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4" Type="http://schemas.openxmlformats.org/officeDocument/2006/relationships/image" Target="../media/image29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Espace réservé du contenu 8"/>
          <p:cNvSpPr>
            <a:spLocks noGrp="1"/>
          </p:cNvSpPr>
          <p:nvPr>
            <p:ph sz="half" idx="2"/>
          </p:nvPr>
        </p:nvSpPr>
        <p:spPr>
          <a:xfrm>
            <a:off x="1547664" y="548680"/>
            <a:ext cx="5724525" cy="4968875"/>
          </a:xfrm>
        </p:spPr>
        <p:txBody>
          <a:bodyPr wrap="none"/>
          <a:lstStyle/>
          <a:p>
            <a:pPr algn="ctr" eaLnBrk="1" hangingPunct="1">
              <a:spcBef>
                <a:spcPts val="600"/>
              </a:spcBef>
              <a:buFont typeface="Arial" charset="0"/>
              <a:buNone/>
            </a:pPr>
            <a:endParaRPr lang="fr-FR" sz="4400" dirty="0">
              <a:solidFill>
                <a:srgbClr val="532E60"/>
              </a:solidFill>
              <a:latin typeface="Calibri" charset="0"/>
            </a:endParaRPr>
          </a:p>
          <a:p>
            <a:pPr algn="ctr" eaLnBrk="1" hangingPunct="1">
              <a:spcBef>
                <a:spcPts val="600"/>
              </a:spcBef>
              <a:buFont typeface="Arial" charset="0"/>
              <a:buNone/>
            </a:pPr>
            <a:endParaRPr lang="fr-FR" sz="4400" dirty="0">
              <a:solidFill>
                <a:srgbClr val="532E60"/>
              </a:solidFill>
              <a:latin typeface="Calibri" charset="0"/>
            </a:endParaRPr>
          </a:p>
          <a:p>
            <a:pPr algn="ctr" eaLnBrk="1" hangingPunct="1">
              <a:spcBef>
                <a:spcPts val="600"/>
              </a:spcBef>
              <a:buFont typeface="Arial" charset="0"/>
              <a:buNone/>
            </a:pPr>
            <a:r>
              <a:rPr lang="fr-FR" sz="4800" b="1" dirty="0" smtClean="0">
                <a:latin typeface="Comic Sans MS"/>
                <a:cs typeface="Comic Sans MS"/>
              </a:rPr>
              <a:t>Méthodes de points vortex</a:t>
            </a:r>
          </a:p>
          <a:p>
            <a:pPr algn="ctr" eaLnBrk="1" hangingPunct="1">
              <a:spcBef>
                <a:spcPts val="600"/>
              </a:spcBef>
              <a:buFont typeface="Arial" charset="0"/>
              <a:buNone/>
            </a:pPr>
            <a:r>
              <a:rPr lang="fr-FR" sz="4800" b="1" dirty="0" smtClean="0">
                <a:latin typeface="Comic Sans MS"/>
                <a:cs typeface="Comic Sans MS"/>
              </a:rPr>
              <a:t>Cas sans bord</a:t>
            </a:r>
            <a:endParaRPr lang="fr-FR" sz="4800" b="1" dirty="0">
              <a:latin typeface="Comic Sans MS"/>
              <a:cs typeface="Comic Sans MS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39552" y="3933056"/>
            <a:ext cx="763284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2800" b="1" dirty="0" smtClean="0">
                <a:solidFill>
                  <a:srgbClr val="3366FF"/>
                </a:solidFill>
                <a:latin typeface="+mn-lt"/>
                <a:ea typeface="+mn-ea"/>
                <a:cs typeface="+mn-cs"/>
              </a:rPr>
              <a:t>D’après G.H. Cottet et P. </a:t>
            </a:r>
            <a:r>
              <a:rPr lang="fr-FR" sz="2800" b="1" dirty="0" err="1" smtClean="0">
                <a:solidFill>
                  <a:srgbClr val="3366FF"/>
                </a:solidFill>
                <a:latin typeface="+mn-lt"/>
                <a:ea typeface="+mn-ea"/>
                <a:cs typeface="+mn-cs"/>
              </a:rPr>
              <a:t>Koumoutsakos</a:t>
            </a:r>
            <a:endParaRPr lang="fr-FR" sz="2800" b="1" dirty="0" smtClean="0">
              <a:solidFill>
                <a:srgbClr val="3366FF"/>
              </a:solidFill>
              <a:latin typeface="+mn-lt"/>
              <a:ea typeface="+mn-ea"/>
              <a:cs typeface="+mn-cs"/>
            </a:endParaRPr>
          </a:p>
          <a:p>
            <a:pPr algn="ctr">
              <a:defRPr/>
            </a:pPr>
            <a:r>
              <a:rPr lang="fr-FR" sz="2800" b="1" i="1" dirty="0" smtClean="0">
                <a:solidFill>
                  <a:srgbClr val="3366FF"/>
                </a:solidFill>
                <a:latin typeface="+mn-lt"/>
                <a:ea typeface="+mn-ea"/>
                <a:cs typeface="+mn-cs"/>
              </a:rPr>
              <a:t>Vortex </a:t>
            </a:r>
            <a:r>
              <a:rPr lang="fr-FR" sz="2800" b="1" i="1" dirty="0" err="1" smtClean="0">
                <a:solidFill>
                  <a:srgbClr val="3366FF"/>
                </a:solidFill>
                <a:latin typeface="+mn-lt"/>
                <a:ea typeface="+mn-ea"/>
                <a:cs typeface="+mn-cs"/>
              </a:rPr>
              <a:t>methods</a:t>
            </a:r>
            <a:r>
              <a:rPr lang="fr-FR" sz="2800" b="1" i="1" dirty="0" smtClean="0">
                <a:solidFill>
                  <a:srgbClr val="3366FF"/>
                </a:solidFill>
                <a:latin typeface="+mn-lt"/>
                <a:ea typeface="+mn-ea"/>
                <a:cs typeface="+mn-cs"/>
              </a:rPr>
              <a:t> : </a:t>
            </a:r>
            <a:r>
              <a:rPr lang="fr-FR" sz="2800" b="1" i="1" dirty="0" err="1" smtClean="0">
                <a:solidFill>
                  <a:srgbClr val="3366FF"/>
                </a:solidFill>
                <a:latin typeface="+mn-lt"/>
                <a:ea typeface="+mn-ea"/>
                <a:cs typeface="+mn-cs"/>
              </a:rPr>
              <a:t>theory</a:t>
            </a:r>
            <a:r>
              <a:rPr lang="fr-FR" sz="2800" b="1" i="1" dirty="0" smtClean="0">
                <a:solidFill>
                  <a:srgbClr val="3366FF"/>
                </a:solidFill>
                <a:latin typeface="+mn-lt"/>
                <a:ea typeface="+mn-ea"/>
                <a:cs typeface="+mn-cs"/>
              </a:rPr>
              <a:t> and practice</a:t>
            </a:r>
            <a:r>
              <a:rPr lang="fr-FR" sz="2800" b="1" dirty="0" smtClean="0">
                <a:solidFill>
                  <a:srgbClr val="3366FF"/>
                </a:solidFill>
                <a:latin typeface="+mn-lt"/>
                <a:ea typeface="+mn-ea"/>
                <a:cs typeface="+mn-cs"/>
              </a:rPr>
              <a:t>, chapitre 5. </a:t>
            </a:r>
            <a:endParaRPr lang="fr-FR" sz="2800" b="1" dirty="0">
              <a:solidFill>
                <a:srgbClr val="3366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339" name="ZoneTexte 1"/>
          <p:cNvSpPr txBox="1">
            <a:spLocks noChangeArrowheads="1"/>
          </p:cNvSpPr>
          <p:nvPr/>
        </p:nvSpPr>
        <p:spPr bwMode="auto">
          <a:xfrm>
            <a:off x="2133600" y="279400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825625" y="-90488"/>
            <a:ext cx="7067550" cy="1143001"/>
          </a:xfrm>
        </p:spPr>
        <p:txBody>
          <a:bodyPr/>
          <a:lstStyle/>
          <a:p>
            <a:r>
              <a:rPr lang="fr-FR" sz="3600" u="sng" dirty="0" smtClean="0">
                <a:solidFill>
                  <a:srgbClr val="3366FF"/>
                </a:solidFill>
                <a:latin typeface="Comic Sans MS"/>
                <a:cs typeface="Comic Sans MS"/>
              </a:rPr>
              <a:t>Formule de quadrature</a:t>
            </a:r>
            <a:endParaRPr lang="fr-FR" sz="3600" u="sng" dirty="0">
              <a:solidFill>
                <a:srgbClr val="3366FF"/>
              </a:solidFill>
              <a:latin typeface="Comic Sans MS"/>
              <a:cs typeface="Comic Sans MS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980728"/>
            <a:ext cx="9144000" cy="8956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On peut analyser cette méthode par des outils stochastiques, ou en l’interprétant comme un </a:t>
            </a:r>
            <a:r>
              <a:rPr lang="fr-FR" sz="3200" b="1" dirty="0" smtClean="0"/>
              <a:t>choix aléatoire des points de quadrature</a:t>
            </a:r>
            <a:r>
              <a:rPr lang="fr-FR" sz="3200" dirty="0" smtClean="0"/>
              <a:t>.</a:t>
            </a:r>
          </a:p>
          <a:p>
            <a:endParaRPr lang="fr-FR" sz="3200" dirty="0"/>
          </a:p>
          <a:p>
            <a:r>
              <a:rPr lang="fr-FR" sz="3200" dirty="0" smtClean="0"/>
              <a:t>En insérant la convection par l’équation d’Euler entre deux pas de marche aléatoire, on obtient</a:t>
            </a:r>
          </a:p>
          <a:p>
            <a:endParaRPr lang="fr-FR" sz="3200" dirty="0"/>
          </a:p>
          <a:p>
            <a:endParaRPr lang="fr-FR" sz="3200" dirty="0" smtClean="0"/>
          </a:p>
          <a:p>
            <a:r>
              <a:rPr lang="fr-FR" sz="3200" dirty="0" smtClean="0"/>
              <a:t>On note que grand nombre de pas de temps n’affecte  pas la précision de l’approximation de diffusion puisqu’elle repose sur une loi des grands nombres.</a:t>
            </a:r>
          </a:p>
          <a:p>
            <a:endParaRPr lang="fr-FR" sz="3200" dirty="0" smtClean="0"/>
          </a:p>
          <a:p>
            <a:endParaRPr lang="fr-FR" sz="3200" dirty="0"/>
          </a:p>
          <a:p>
            <a:endParaRPr lang="fr-FR" sz="3200" dirty="0" smtClean="0"/>
          </a:p>
          <a:p>
            <a:pPr marL="457200" indent="-457200">
              <a:buFontTx/>
              <a:buChar char="-"/>
            </a:pPr>
            <a:endParaRPr lang="fr-FR" sz="3200" dirty="0"/>
          </a:p>
          <a:p>
            <a:pPr marL="457200" indent="-457200">
              <a:buFontTx/>
              <a:buChar char="-"/>
            </a:pPr>
            <a:endParaRPr lang="fr-FR" sz="3200" dirty="0" smtClean="0"/>
          </a:p>
          <a:p>
            <a:endParaRPr lang="fr-FR" sz="3200" dirty="0"/>
          </a:p>
          <a:p>
            <a:endParaRPr lang="fr-FR" sz="3200" dirty="0" smtClean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3933056"/>
            <a:ext cx="5061134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737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359345" y="-90488"/>
            <a:ext cx="8893175" cy="1359248"/>
          </a:xfrm>
        </p:spPr>
        <p:txBody>
          <a:bodyPr/>
          <a:lstStyle/>
          <a:p>
            <a:r>
              <a:rPr lang="fr-FR" sz="3600" u="sng" dirty="0" smtClean="0">
                <a:solidFill>
                  <a:srgbClr val="3366FF"/>
                </a:solidFill>
                <a:latin typeface="Comic Sans MS"/>
                <a:cs typeface="Comic Sans MS"/>
              </a:rPr>
              <a:t>Estimation d’erreur dans le cas linéaire</a:t>
            </a:r>
            <a:endParaRPr lang="fr-FR" sz="3600" u="sng" dirty="0">
              <a:solidFill>
                <a:srgbClr val="3366FF"/>
              </a:solidFill>
              <a:latin typeface="Comic Sans MS"/>
              <a:cs typeface="Comic Sans MS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980728"/>
            <a:ext cx="9144000" cy="8956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L’analyse de ce schéma est due à Long et Goodman.</a:t>
            </a:r>
          </a:p>
          <a:p>
            <a:r>
              <a:rPr lang="fr-FR" sz="3200" dirty="0" smtClean="0"/>
              <a:t>L’approche plus simple proposée par </a:t>
            </a:r>
            <a:r>
              <a:rPr lang="fr-FR" sz="3200" dirty="0" err="1" smtClean="0"/>
              <a:t>Brenier</a:t>
            </a:r>
            <a:r>
              <a:rPr lang="fr-FR" sz="3200" dirty="0" smtClean="0"/>
              <a:t> repose sur une </a:t>
            </a:r>
            <a:r>
              <a:rPr lang="fr-FR" sz="3200" b="1" dirty="0" smtClean="0"/>
              <a:t>régularisation de la </a:t>
            </a:r>
            <a:r>
              <a:rPr lang="fr-FR" sz="3200" b="1" dirty="0" err="1" smtClean="0"/>
              <a:t>vorticité</a:t>
            </a:r>
            <a:r>
              <a:rPr lang="fr-FR" sz="3200" b="1" dirty="0" smtClean="0"/>
              <a:t> </a:t>
            </a:r>
            <a:r>
              <a:rPr lang="fr-FR" sz="3200" dirty="0" smtClean="0"/>
              <a:t>à l’échelle </a:t>
            </a:r>
            <a:r>
              <a:rPr lang="fr-FR" sz="3200" dirty="0" smtClean="0">
                <a:latin typeface="Symbol" charset="2"/>
                <a:cs typeface="Symbol" charset="2"/>
              </a:rPr>
              <a:t>e</a:t>
            </a:r>
            <a:r>
              <a:rPr lang="fr-FR" sz="3200" dirty="0" smtClean="0"/>
              <a:t>,</a:t>
            </a:r>
          </a:p>
          <a:p>
            <a:r>
              <a:rPr lang="fr-FR" sz="3200" dirty="0" smtClean="0"/>
              <a:t> et </a:t>
            </a:r>
            <a:r>
              <a:rPr lang="fr-FR" sz="3200" b="1" dirty="0" smtClean="0"/>
              <a:t>l’estimation de quadrature </a:t>
            </a:r>
          </a:p>
          <a:p>
            <a:endParaRPr lang="fr-FR" sz="3200" dirty="0"/>
          </a:p>
          <a:p>
            <a:endParaRPr lang="fr-FR" sz="3200" dirty="0" smtClean="0"/>
          </a:p>
          <a:p>
            <a:endParaRPr lang="fr-FR" sz="3200" dirty="0"/>
          </a:p>
          <a:p>
            <a:r>
              <a:rPr lang="fr-FR" sz="3200" dirty="0" smtClean="0"/>
              <a:t>On obtient alors si l’advection est autonome</a:t>
            </a:r>
          </a:p>
          <a:p>
            <a:endParaRPr lang="fr-FR" sz="3200" dirty="0"/>
          </a:p>
          <a:p>
            <a:endParaRPr lang="fr-FR" sz="3200" dirty="0" smtClean="0"/>
          </a:p>
          <a:p>
            <a:r>
              <a:rPr lang="fr-FR" sz="3200" dirty="0" smtClean="0"/>
              <a:t>où l’écartement typique des particules est h</a:t>
            </a:r>
            <a:r>
              <a:rPr lang="fr-FR" sz="3200" dirty="0" smtClean="0"/>
              <a:t>~</a:t>
            </a:r>
            <a:r>
              <a:rPr lang="fr-FR" sz="3200" dirty="0" smtClean="0"/>
              <a:t>N</a:t>
            </a:r>
            <a:r>
              <a:rPr lang="fr-FR" sz="3200" baseline="30000" dirty="0" smtClean="0"/>
              <a:t>-1/2.</a:t>
            </a:r>
          </a:p>
          <a:p>
            <a:endParaRPr lang="fr-FR" sz="3200" dirty="0" smtClean="0"/>
          </a:p>
          <a:p>
            <a:endParaRPr lang="fr-FR" sz="3200" dirty="0"/>
          </a:p>
          <a:p>
            <a:endParaRPr lang="fr-FR" sz="3200" dirty="0" smtClean="0"/>
          </a:p>
          <a:p>
            <a:pPr marL="457200" indent="-457200">
              <a:buFontTx/>
              <a:buChar char="-"/>
            </a:pPr>
            <a:endParaRPr lang="fr-FR" sz="3200" dirty="0"/>
          </a:p>
          <a:p>
            <a:pPr marL="457200" indent="-457200">
              <a:buFontTx/>
              <a:buChar char="-"/>
            </a:pPr>
            <a:endParaRPr lang="fr-FR" sz="3200" dirty="0" smtClean="0"/>
          </a:p>
          <a:p>
            <a:endParaRPr lang="fr-FR" sz="3200" dirty="0"/>
          </a:p>
          <a:p>
            <a:endParaRPr lang="fr-FR" sz="3200" dirty="0" smtClean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4869160"/>
            <a:ext cx="7817668" cy="110108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917" y="3140968"/>
            <a:ext cx="7222049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737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825625" y="-90488"/>
            <a:ext cx="7067550" cy="1143001"/>
          </a:xfrm>
        </p:spPr>
        <p:txBody>
          <a:bodyPr/>
          <a:lstStyle/>
          <a:p>
            <a:r>
              <a:rPr lang="fr-FR" sz="3600" u="sng" dirty="0" smtClean="0">
                <a:solidFill>
                  <a:srgbClr val="3366FF"/>
                </a:solidFill>
                <a:latin typeface="Comic Sans MS"/>
                <a:cs typeface="Comic Sans MS"/>
              </a:rPr>
              <a:t>Avantages et inconvénients</a:t>
            </a:r>
            <a:endParaRPr lang="fr-FR" sz="3600" u="sng" dirty="0">
              <a:solidFill>
                <a:srgbClr val="3366FF"/>
              </a:solidFill>
              <a:latin typeface="Comic Sans MS"/>
              <a:cs typeface="Comic Sans MS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990590"/>
            <a:ext cx="925252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fr-FR" sz="3200" dirty="0" smtClean="0"/>
              <a:t>La méthode de marche aléatoire incorpore les effets visqueux en gardant le caractère Lagrangien des méthodes de vortex</a:t>
            </a:r>
          </a:p>
          <a:p>
            <a:pPr marL="457200" indent="-457200">
              <a:buFont typeface="Arial"/>
              <a:buChar char="•"/>
            </a:pPr>
            <a:r>
              <a:rPr lang="fr-FR" sz="3200" dirty="0" smtClean="0"/>
              <a:t>Le nombre de Reynolds n’impose pas de limitation sur l’espacement typique</a:t>
            </a:r>
          </a:p>
          <a:p>
            <a:pPr marL="457200" indent="-457200">
              <a:buFont typeface="Arial"/>
              <a:buChar char="•"/>
            </a:pPr>
            <a:r>
              <a:rPr lang="fr-FR" sz="3200" dirty="0" smtClean="0"/>
              <a:t>Le taux de convergence est très lent donc il faut beaucoup de particules (condition de superposition).</a:t>
            </a:r>
          </a:p>
          <a:p>
            <a:pPr marL="457200" indent="-457200">
              <a:buFont typeface="Arial"/>
              <a:buChar char="•"/>
            </a:pPr>
            <a:r>
              <a:rPr lang="fr-FR" sz="3200" dirty="0" smtClean="0"/>
              <a:t>Les fluctuations sur la diffusion affectent la convection (et en 3D la topologie des filaments).</a:t>
            </a:r>
          </a:p>
          <a:p>
            <a:endParaRPr lang="fr-FR" sz="3200" dirty="0"/>
          </a:p>
          <a:p>
            <a:r>
              <a:rPr lang="fr-FR" sz="3200" dirty="0" smtClean="0">
                <a:solidFill>
                  <a:srgbClr val="FF0000"/>
                </a:solidFill>
              </a:rPr>
              <a:t>Bon modèle plus que bonne approximation de NS!</a:t>
            </a:r>
          </a:p>
          <a:p>
            <a:pPr marL="457200" indent="-457200">
              <a:buFontTx/>
              <a:buChar char="-"/>
            </a:pPr>
            <a:endParaRPr lang="fr-FR" sz="3200" dirty="0"/>
          </a:p>
          <a:p>
            <a:pPr marL="457200" indent="-457200">
              <a:buFontTx/>
              <a:buChar char="-"/>
            </a:pPr>
            <a:endParaRPr lang="fr-FR" sz="3200" dirty="0" smtClean="0"/>
          </a:p>
          <a:p>
            <a:endParaRPr lang="fr-FR" sz="3200" dirty="0"/>
          </a:p>
          <a:p>
            <a:endParaRPr lang="fr-FR" sz="3200" dirty="0" smtClean="0"/>
          </a:p>
        </p:txBody>
      </p:sp>
    </p:spTree>
    <p:extLst>
      <p:ext uri="{BB962C8B-B14F-4D97-AF65-F5344CB8AC3E}">
        <p14:creationId xmlns:p14="http://schemas.microsoft.com/office/powerpoint/2010/main" val="1701737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539750" y="2276475"/>
            <a:ext cx="8424863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Font typeface="Arial" charset="0"/>
              <a:buNone/>
            </a:pPr>
            <a:r>
              <a:rPr lang="fr-FR" sz="4000" b="1" dirty="0" smtClean="0">
                <a:solidFill>
                  <a:srgbClr val="3366FF"/>
                </a:solidFill>
                <a:latin typeface="Comic Sans MS"/>
                <a:cs typeface="Comic Sans MS"/>
              </a:rPr>
              <a:t>3. Méthode de </a:t>
            </a:r>
            <a:r>
              <a:rPr lang="fr-FR" sz="4000" b="1" dirty="0" err="1" smtClean="0">
                <a:solidFill>
                  <a:srgbClr val="3366FF"/>
                </a:solidFill>
                <a:latin typeface="Comic Sans MS"/>
                <a:cs typeface="Comic Sans MS"/>
              </a:rPr>
              <a:t>rééchantillonage</a:t>
            </a:r>
            <a:endParaRPr lang="fr-FR" sz="4000" b="1" dirty="0">
              <a:solidFill>
                <a:srgbClr val="3366FF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679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825625" y="-90488"/>
            <a:ext cx="7067550" cy="1143001"/>
          </a:xfrm>
        </p:spPr>
        <p:txBody>
          <a:bodyPr/>
          <a:lstStyle/>
          <a:p>
            <a:r>
              <a:rPr lang="fr-FR" sz="3600" u="sng" dirty="0" smtClean="0">
                <a:solidFill>
                  <a:srgbClr val="3366FF"/>
                </a:solidFill>
                <a:latin typeface="Comic Sans MS"/>
                <a:cs typeface="Comic Sans MS"/>
              </a:rPr>
              <a:t>Stratégie</a:t>
            </a:r>
            <a:endParaRPr lang="fr-FR" sz="3600" u="sng" dirty="0">
              <a:solidFill>
                <a:srgbClr val="3366FF"/>
              </a:solidFill>
              <a:latin typeface="Comic Sans MS"/>
              <a:cs typeface="Comic Sans MS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980728"/>
            <a:ext cx="9144000" cy="6986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La méthode de </a:t>
            </a:r>
            <a:r>
              <a:rPr lang="fr-FR" sz="3200" dirty="0" err="1" smtClean="0"/>
              <a:t>resampling</a:t>
            </a:r>
            <a:r>
              <a:rPr lang="fr-FR" sz="3200" dirty="0" smtClean="0"/>
              <a:t> a été introduite par </a:t>
            </a:r>
            <a:r>
              <a:rPr lang="fr-FR" sz="3200" dirty="0" err="1" smtClean="0"/>
              <a:t>Raviart</a:t>
            </a:r>
            <a:r>
              <a:rPr lang="fr-FR" sz="3200" dirty="0" smtClean="0"/>
              <a:t>, Mas-</a:t>
            </a:r>
            <a:r>
              <a:rPr lang="fr-FR" sz="3200" dirty="0" err="1" smtClean="0"/>
              <a:t>Gallic</a:t>
            </a:r>
            <a:r>
              <a:rPr lang="fr-FR" sz="3200" dirty="0" smtClean="0"/>
              <a:t> et Cottet, elle consiste à modéliser la diffusion par un </a:t>
            </a:r>
            <a:r>
              <a:rPr lang="fr-FR" sz="3200" b="1" dirty="0" smtClean="0"/>
              <a:t>changement de circulation </a:t>
            </a:r>
            <a:r>
              <a:rPr lang="fr-FR" sz="3200" dirty="0" smtClean="0"/>
              <a:t>plut</a:t>
            </a:r>
            <a:r>
              <a:rPr lang="fr-FR" sz="3200" dirty="0" smtClean="0"/>
              <a:t>ôt que de position des vortex.</a:t>
            </a:r>
            <a:endParaRPr lang="fr-FR" sz="3200" dirty="0" smtClean="0"/>
          </a:p>
          <a:p>
            <a:endParaRPr lang="fr-FR" sz="3200" dirty="0"/>
          </a:p>
          <a:p>
            <a:pPr marL="514350" indent="-514350">
              <a:buFont typeface="+mj-lt"/>
              <a:buAutoNum type="arabicPeriod"/>
            </a:pPr>
            <a:r>
              <a:rPr lang="fr-FR" sz="3200" dirty="0" smtClean="0"/>
              <a:t>Les particules sont </a:t>
            </a:r>
            <a:r>
              <a:rPr lang="fr-FR" sz="3200" dirty="0" err="1" smtClean="0"/>
              <a:t>advectées</a:t>
            </a:r>
            <a:r>
              <a:rPr lang="fr-FR" sz="3200" dirty="0" smtClean="0"/>
              <a:t> par la dynamique non visqueuse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3200" dirty="0" smtClean="0"/>
              <a:t>Pour simuler la diffusion, la </a:t>
            </a:r>
            <a:r>
              <a:rPr lang="fr-FR" sz="3200" dirty="0" err="1" smtClean="0"/>
              <a:t>vorticité</a:t>
            </a:r>
            <a:r>
              <a:rPr lang="fr-FR" sz="3200" dirty="0" smtClean="0"/>
              <a:t> induite par une particule est </a:t>
            </a:r>
            <a:r>
              <a:rPr lang="fr-FR" sz="3200" dirty="0" err="1" smtClean="0"/>
              <a:t>rééchantillonnée</a:t>
            </a:r>
            <a:r>
              <a:rPr lang="fr-FR" sz="3200" dirty="0" smtClean="0"/>
              <a:t> sur ses voisines</a:t>
            </a:r>
            <a:endParaRPr lang="fr-FR" sz="3200" dirty="0"/>
          </a:p>
          <a:p>
            <a:r>
              <a:rPr lang="fr-FR" sz="3200" dirty="0"/>
              <a:t>	</a:t>
            </a:r>
            <a:r>
              <a:rPr lang="fr-FR" sz="3200" dirty="0" smtClean="0"/>
              <a:t>		</a:t>
            </a:r>
          </a:p>
          <a:p>
            <a:pPr marL="457200" indent="-457200">
              <a:buFontTx/>
              <a:buChar char="-"/>
            </a:pPr>
            <a:endParaRPr lang="fr-FR" sz="3200" dirty="0"/>
          </a:p>
          <a:p>
            <a:pPr marL="457200" indent="-457200">
              <a:buFontTx/>
              <a:buChar char="-"/>
            </a:pPr>
            <a:endParaRPr lang="fr-FR" sz="3200" dirty="0" smtClean="0"/>
          </a:p>
          <a:p>
            <a:endParaRPr lang="fr-FR" sz="3200" dirty="0"/>
          </a:p>
          <a:p>
            <a:endParaRPr lang="fr-FR" sz="3200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3" y="5445224"/>
            <a:ext cx="5328593" cy="922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7376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611560" y="-90488"/>
            <a:ext cx="8281615" cy="1143223"/>
          </a:xfrm>
        </p:spPr>
        <p:txBody>
          <a:bodyPr/>
          <a:lstStyle/>
          <a:p>
            <a:r>
              <a:rPr lang="fr-FR" sz="3600" u="sng" dirty="0" smtClean="0">
                <a:solidFill>
                  <a:srgbClr val="3366FF"/>
                </a:solidFill>
                <a:latin typeface="Comic Sans MS"/>
                <a:cs typeface="Comic Sans MS"/>
              </a:rPr>
              <a:t>Conservation de la circulation globale</a:t>
            </a:r>
            <a:endParaRPr lang="fr-FR" sz="3600" u="sng" dirty="0">
              <a:solidFill>
                <a:srgbClr val="3366FF"/>
              </a:solidFill>
              <a:latin typeface="Comic Sans MS"/>
              <a:cs typeface="Comic Sans MS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208" y="1052736"/>
            <a:ext cx="9144000" cy="8463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La circulation globale n’est pas conservée par cette discrétisation. On doit la corriger en prenant en compte la normalisation du noyau de la chaleur.</a:t>
            </a:r>
          </a:p>
          <a:p>
            <a:endParaRPr lang="fr-FR" sz="3200" dirty="0" smtClean="0"/>
          </a:p>
          <a:p>
            <a:r>
              <a:rPr lang="fr-FR" sz="3200" dirty="0"/>
              <a:t>L</a:t>
            </a:r>
            <a:r>
              <a:rPr lang="fr-FR" sz="3200" dirty="0" smtClean="0"/>
              <a:t>’équilibre entre la </a:t>
            </a:r>
            <a:r>
              <a:rPr lang="fr-FR" sz="3200" dirty="0" err="1" smtClean="0"/>
              <a:t>vorticité</a:t>
            </a:r>
            <a:r>
              <a:rPr lang="fr-FR" sz="3200" dirty="0" smtClean="0"/>
              <a:t> reçue et expulsée par une particule pendant un pas de temps est alors donné par</a:t>
            </a:r>
          </a:p>
          <a:p>
            <a:endParaRPr lang="fr-FR" sz="3200" dirty="0"/>
          </a:p>
          <a:p>
            <a:endParaRPr lang="fr-FR" sz="3200" dirty="0" smtClean="0"/>
          </a:p>
          <a:p>
            <a:endParaRPr lang="fr-FR" sz="3200" dirty="0" smtClean="0"/>
          </a:p>
          <a:p>
            <a:endParaRPr lang="fr-FR" sz="3200" dirty="0"/>
          </a:p>
          <a:p>
            <a:endParaRPr lang="fr-FR" sz="3200" dirty="0"/>
          </a:p>
          <a:p>
            <a:endParaRPr lang="fr-FR" sz="3200" dirty="0"/>
          </a:p>
          <a:p>
            <a:r>
              <a:rPr lang="fr-FR" sz="3200" dirty="0"/>
              <a:t>	</a:t>
            </a:r>
            <a:r>
              <a:rPr lang="fr-FR" sz="3200" dirty="0" smtClean="0"/>
              <a:t>		</a:t>
            </a:r>
          </a:p>
          <a:p>
            <a:pPr marL="457200" indent="-457200">
              <a:buFontTx/>
              <a:buChar char="-"/>
            </a:pPr>
            <a:endParaRPr lang="fr-FR" sz="3200" dirty="0"/>
          </a:p>
          <a:p>
            <a:pPr marL="457200" indent="-457200">
              <a:buFontTx/>
              <a:buChar char="-"/>
            </a:pPr>
            <a:endParaRPr lang="fr-FR" sz="3200" dirty="0" smtClean="0"/>
          </a:p>
          <a:p>
            <a:endParaRPr lang="fr-FR" sz="3200" dirty="0"/>
          </a:p>
          <a:p>
            <a:endParaRPr lang="fr-FR" sz="3200" dirty="0" smtClean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0940" y="4365104"/>
            <a:ext cx="7081830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7376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 bwMode="auto">
          <a:xfrm>
            <a:off x="1825625" y="-90488"/>
            <a:ext cx="706755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sz="3600" u="sng" smtClean="0">
                <a:solidFill>
                  <a:srgbClr val="3366FF"/>
                </a:solidFill>
                <a:latin typeface="Comic Sans MS"/>
                <a:cs typeface="Comic Sans MS"/>
              </a:rPr>
              <a:t>Avantages et inconvénients</a:t>
            </a:r>
            <a:endParaRPr lang="fr-FR" sz="3600" u="sng" dirty="0">
              <a:solidFill>
                <a:srgbClr val="3366FF"/>
              </a:solidFill>
              <a:latin typeface="Comic Sans MS"/>
              <a:cs typeface="Comic Sans M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836712"/>
            <a:ext cx="9252520" cy="8956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fr-FR" sz="3200" dirty="0" smtClean="0"/>
              <a:t>La précision de cette méthode peut </a:t>
            </a:r>
            <a:r>
              <a:rPr lang="fr-FR" sz="3200" dirty="0" smtClean="0"/>
              <a:t>être meilleure que celle de la méthode de marche aléatoire.</a:t>
            </a:r>
            <a:endParaRPr lang="fr-FR" sz="3200" dirty="0"/>
          </a:p>
          <a:p>
            <a:pPr marL="457200" indent="-457200">
              <a:buFont typeface="Arial"/>
              <a:buChar char="•"/>
            </a:pPr>
            <a:r>
              <a:rPr lang="fr-FR" sz="3200" dirty="0"/>
              <a:t>Le noyau Gaussien peut être tronqué. </a:t>
            </a:r>
            <a:endParaRPr lang="fr-FR" sz="3200" dirty="0" smtClean="0"/>
          </a:p>
          <a:p>
            <a:r>
              <a:rPr lang="fr-FR" sz="3200" dirty="0" smtClean="0"/>
              <a:t>On </a:t>
            </a:r>
            <a:r>
              <a:rPr lang="fr-FR" sz="3200" dirty="0"/>
              <a:t>peut même utiliser la dissipation numérique associée à la régularisation des particules en </a:t>
            </a:r>
            <a:r>
              <a:rPr lang="fr-FR" sz="3200" dirty="0" smtClean="0"/>
              <a:t>blobs</a:t>
            </a:r>
          </a:p>
          <a:p>
            <a:r>
              <a:rPr lang="fr-FR" sz="3200" dirty="0"/>
              <a:t>p</a:t>
            </a:r>
            <a:r>
              <a:rPr lang="fr-FR" sz="3200" dirty="0" smtClean="0"/>
              <a:t>our simuler la dissipation physique.</a:t>
            </a:r>
            <a:endParaRPr lang="fr-FR" sz="3200" dirty="0" smtClean="0"/>
          </a:p>
          <a:p>
            <a:pPr marL="457200" indent="-457200">
              <a:buFont typeface="Arial"/>
              <a:buChar char="•"/>
            </a:pPr>
            <a:r>
              <a:rPr lang="fr-FR" sz="3200" dirty="0" smtClean="0"/>
              <a:t>L’espacement doit satisfaire </a:t>
            </a:r>
          </a:p>
          <a:p>
            <a:r>
              <a:rPr lang="fr-FR" sz="3200" dirty="0" smtClean="0"/>
              <a:t>Un argument essentiel de la preuve est en effet  que       les particules doivent se recouvrir suffisamment pour obtenir un bon échantillonnage du noyau Gaussien.</a:t>
            </a:r>
          </a:p>
          <a:p>
            <a:endParaRPr lang="fr-FR" sz="3200" dirty="0"/>
          </a:p>
          <a:p>
            <a:r>
              <a:rPr lang="fr-FR" sz="3200" dirty="0" smtClean="0">
                <a:solidFill>
                  <a:srgbClr val="FF0000"/>
                </a:solidFill>
              </a:rPr>
              <a:t>Cas particulier des méthodes PSE!</a:t>
            </a:r>
          </a:p>
          <a:p>
            <a:pPr marL="457200" indent="-457200">
              <a:buFont typeface="Arial"/>
              <a:buChar char="•"/>
            </a:pPr>
            <a:endParaRPr lang="fr-FR" sz="3200" dirty="0"/>
          </a:p>
          <a:p>
            <a:pPr marL="457200" indent="-457200">
              <a:buFont typeface="Arial"/>
              <a:buChar char="•"/>
            </a:pPr>
            <a:endParaRPr lang="fr-FR" sz="3200" dirty="0"/>
          </a:p>
          <a:p>
            <a:pPr marL="457200" indent="-457200">
              <a:buFontTx/>
              <a:buChar char="-"/>
            </a:pPr>
            <a:endParaRPr lang="fr-FR" sz="3200" dirty="0"/>
          </a:p>
          <a:p>
            <a:pPr marL="457200" indent="-457200">
              <a:buFontTx/>
              <a:buChar char="-"/>
            </a:pPr>
            <a:endParaRPr lang="fr-FR" sz="3200" dirty="0" smtClean="0"/>
          </a:p>
          <a:p>
            <a:endParaRPr lang="fr-FR" sz="3200" dirty="0"/>
          </a:p>
          <a:p>
            <a:endParaRPr lang="fr-FR" sz="3200" dirty="0" smtClean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2080" y="3876323"/>
            <a:ext cx="1728192" cy="569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7376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107504" y="2276873"/>
            <a:ext cx="9036496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Font typeface="Arial" charset="0"/>
              <a:buNone/>
            </a:pPr>
            <a:r>
              <a:rPr lang="fr-FR" sz="4000" b="1" dirty="0" smtClean="0">
                <a:solidFill>
                  <a:srgbClr val="3366FF"/>
                </a:solidFill>
                <a:latin typeface="Comic Sans MS"/>
                <a:cs typeface="Comic Sans MS"/>
              </a:rPr>
              <a:t>4. Méthode d’échange de </a:t>
            </a:r>
            <a:r>
              <a:rPr lang="fr-FR" sz="4000" b="1" dirty="0" err="1" smtClean="0">
                <a:solidFill>
                  <a:srgbClr val="3366FF"/>
                </a:solidFill>
                <a:latin typeface="Comic Sans MS"/>
                <a:cs typeface="Comic Sans MS"/>
              </a:rPr>
              <a:t>vorticité</a:t>
            </a:r>
            <a:endParaRPr lang="fr-FR" sz="4000" b="1" dirty="0">
              <a:solidFill>
                <a:srgbClr val="3366FF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6793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825625" y="-90488"/>
            <a:ext cx="7067550" cy="1143001"/>
          </a:xfrm>
        </p:spPr>
        <p:txBody>
          <a:bodyPr/>
          <a:lstStyle/>
          <a:p>
            <a:r>
              <a:rPr lang="fr-FR" sz="3600" u="sng" dirty="0" smtClean="0">
                <a:solidFill>
                  <a:srgbClr val="3366FF"/>
                </a:solidFill>
                <a:latin typeface="Comic Sans MS"/>
                <a:cs typeface="Comic Sans MS"/>
              </a:rPr>
              <a:t>Stratégie</a:t>
            </a:r>
            <a:endParaRPr lang="fr-FR" sz="3600" u="sng" dirty="0">
              <a:solidFill>
                <a:srgbClr val="3366FF"/>
              </a:solidFill>
              <a:latin typeface="Comic Sans MS"/>
              <a:cs typeface="Comic Sans MS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980728"/>
            <a:ext cx="9144000" cy="6986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L’idée est d’utiliser le </a:t>
            </a:r>
            <a:r>
              <a:rPr lang="fr-FR" sz="3200" b="1" dirty="0" smtClean="0"/>
              <a:t>lien entre opérateurs de diffusion et opérateurs intégraux </a:t>
            </a:r>
            <a:r>
              <a:rPr lang="fr-FR" sz="3200" dirty="0" smtClean="0"/>
              <a:t>(</a:t>
            </a:r>
            <a:r>
              <a:rPr lang="fr-FR" sz="3200" dirty="0" err="1" smtClean="0"/>
              <a:t>cf</a:t>
            </a:r>
            <a:r>
              <a:rPr lang="fr-FR" sz="3200" dirty="0" smtClean="0"/>
              <a:t> théorie cinétique)</a:t>
            </a:r>
            <a:r>
              <a:rPr lang="fr-FR" sz="3200" dirty="0" smtClean="0"/>
              <a:t>,</a:t>
            </a:r>
            <a:r>
              <a:rPr lang="fr-FR" sz="3200" dirty="0"/>
              <a:t> </a:t>
            </a:r>
            <a:r>
              <a:rPr lang="fr-FR" sz="3200" dirty="0" smtClean="0"/>
              <a:t>car les opérateurs intégraux se traitent mieux avec les méthodes particulaires.</a:t>
            </a:r>
            <a:endParaRPr lang="fr-FR" sz="3200" dirty="0" smtClean="0"/>
          </a:p>
          <a:p>
            <a:endParaRPr lang="fr-FR" sz="3200" dirty="0"/>
          </a:p>
          <a:p>
            <a:r>
              <a:rPr lang="fr-FR" sz="3200" dirty="0" smtClean="0"/>
              <a:t>Pour simuler la diffusion, on utilise la discrétisation </a:t>
            </a:r>
            <a:endParaRPr lang="fr-FR" sz="3200" dirty="0"/>
          </a:p>
          <a:p>
            <a:r>
              <a:rPr lang="fr-FR" sz="3200" dirty="0" smtClean="0"/>
              <a:t>particulaire de l’opérateur intégral	</a:t>
            </a:r>
          </a:p>
          <a:p>
            <a:endParaRPr lang="fr-FR" sz="3200" dirty="0"/>
          </a:p>
          <a:p>
            <a:r>
              <a:rPr lang="fr-FR" sz="3200" dirty="0" smtClean="0"/>
              <a:t>Cette méthode ne nécessite pas a priori de </a:t>
            </a:r>
            <a:r>
              <a:rPr lang="fr-FR" sz="3200" dirty="0" err="1" smtClean="0"/>
              <a:t>splitting</a:t>
            </a:r>
            <a:r>
              <a:rPr lang="fr-FR" sz="3200" dirty="0" smtClean="0"/>
              <a:t> visqueux. On résout	</a:t>
            </a:r>
          </a:p>
          <a:p>
            <a:pPr marL="457200" indent="-457200">
              <a:buFontTx/>
              <a:buChar char="-"/>
            </a:pPr>
            <a:endParaRPr lang="fr-FR" sz="3200" dirty="0"/>
          </a:p>
          <a:p>
            <a:pPr marL="457200" indent="-457200">
              <a:buFontTx/>
              <a:buChar char="-"/>
            </a:pPr>
            <a:endParaRPr lang="fr-FR" sz="3200" dirty="0" smtClean="0"/>
          </a:p>
          <a:p>
            <a:endParaRPr lang="fr-FR" sz="3200" dirty="0"/>
          </a:p>
          <a:p>
            <a:endParaRPr lang="fr-FR" sz="3200" dirty="0" smtClean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808" y="4365104"/>
            <a:ext cx="5472608" cy="70822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1880" y="5517231"/>
            <a:ext cx="4968552" cy="866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7376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825625" y="-90488"/>
            <a:ext cx="7067550" cy="1143001"/>
          </a:xfrm>
        </p:spPr>
        <p:txBody>
          <a:bodyPr/>
          <a:lstStyle/>
          <a:p>
            <a:r>
              <a:rPr lang="fr-FR" sz="3600" u="sng" dirty="0" smtClean="0">
                <a:solidFill>
                  <a:srgbClr val="3366FF"/>
                </a:solidFill>
                <a:latin typeface="Comic Sans MS"/>
                <a:cs typeface="Comic Sans MS"/>
              </a:rPr>
              <a:t>Ordre de la méthode</a:t>
            </a:r>
            <a:endParaRPr lang="fr-FR" sz="3600" u="sng" dirty="0">
              <a:solidFill>
                <a:srgbClr val="3366FF"/>
              </a:solidFill>
              <a:latin typeface="Comic Sans MS"/>
              <a:cs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7504" y="980728"/>
            <a:ext cx="892899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/>
              <a:t>Pour tout r, on peut trouver des conditions de moment sur </a:t>
            </a:r>
            <a:r>
              <a:rPr lang="fr-FR" sz="3200" dirty="0" smtClean="0">
                <a:latin typeface="Symbol" charset="2"/>
                <a:cs typeface="Symbol" charset="2"/>
              </a:rPr>
              <a:t>h</a:t>
            </a:r>
            <a:r>
              <a:rPr lang="fr-FR" sz="3200" dirty="0" smtClean="0"/>
              <a:t> qui assurent que</a:t>
            </a:r>
          </a:p>
          <a:p>
            <a:endParaRPr lang="fr-FR" sz="3200" dirty="0"/>
          </a:p>
          <a:p>
            <a:endParaRPr lang="fr-FR" sz="3200" dirty="0" smtClean="0"/>
          </a:p>
          <a:p>
            <a:r>
              <a:rPr lang="fr-FR" sz="3200" dirty="0" smtClean="0"/>
              <a:t>- Pour </a:t>
            </a:r>
            <a:r>
              <a:rPr lang="fr-FR" sz="3200" dirty="0"/>
              <a:t>un noyau pair positif, </a:t>
            </a:r>
            <a:r>
              <a:rPr lang="fr-FR" sz="3200" dirty="0" smtClean="0"/>
              <a:t>on a la décroissance de l’</a:t>
            </a:r>
            <a:r>
              <a:rPr lang="fr-FR" sz="3200" dirty="0" err="1" smtClean="0"/>
              <a:t>enstrophie</a:t>
            </a:r>
            <a:r>
              <a:rPr lang="fr-FR" sz="3200" dirty="0" smtClean="0"/>
              <a:t>, mais la méthode n’est que d’ordre 2.</a:t>
            </a:r>
          </a:p>
          <a:p>
            <a:r>
              <a:rPr lang="fr-FR" sz="3200" dirty="0" smtClean="0"/>
              <a:t>                                                         </a:t>
            </a:r>
            <a:endParaRPr lang="fr-FR" sz="3200" dirty="0"/>
          </a:p>
          <a:p>
            <a:r>
              <a:rPr lang="fr-FR" sz="3200" dirty="0" smtClean="0"/>
              <a:t>- Si on augmente l’ordre, on perd la positivité et l’</a:t>
            </a:r>
            <a:r>
              <a:rPr lang="fr-FR" sz="3200" dirty="0" err="1" smtClean="0"/>
              <a:t>enstrophie</a:t>
            </a:r>
            <a:r>
              <a:rPr lang="fr-FR" sz="3200" dirty="0" smtClean="0"/>
              <a:t> </a:t>
            </a:r>
            <a:r>
              <a:rPr lang="fr-FR" sz="3200" dirty="0"/>
              <a:t>ne reste bornée </a:t>
            </a:r>
            <a:r>
              <a:rPr lang="fr-FR" sz="3200" dirty="0" smtClean="0"/>
              <a:t>pour des temps finis que </a:t>
            </a:r>
            <a:r>
              <a:rPr lang="fr-FR" sz="3200" dirty="0"/>
              <a:t>si                      </a:t>
            </a:r>
            <a:r>
              <a:rPr lang="fr-FR" sz="3200" dirty="0" smtClean="0"/>
              <a:t> Les </a:t>
            </a:r>
            <a:r>
              <a:rPr lang="fr-FR" sz="3200" dirty="0"/>
              <a:t>méthodes PSE ne sont </a:t>
            </a:r>
            <a:r>
              <a:rPr lang="fr-FR" sz="3200" dirty="0" smtClean="0"/>
              <a:t>donc valides </a:t>
            </a:r>
            <a:r>
              <a:rPr lang="fr-FR" sz="3200" dirty="0"/>
              <a:t>que dans la limite de viscosité évanescente.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2060848"/>
            <a:ext cx="4811444" cy="648072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5445224"/>
            <a:ext cx="1944216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737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07504" y="260648"/>
            <a:ext cx="918051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0000FF"/>
                </a:solidFill>
              </a:rPr>
              <a:t>On cherche à décrire des écoulements incompressibles peu visqueux en discrétisant</a:t>
            </a:r>
            <a:r>
              <a:rPr lang="fr-FR" sz="3200" dirty="0" smtClean="0">
                <a:solidFill>
                  <a:srgbClr val="0000FF"/>
                </a:solidFill>
              </a:rPr>
              <a:t> leur </a:t>
            </a:r>
            <a:r>
              <a:rPr lang="fr-FR" sz="3200" dirty="0" err="1" smtClean="0">
                <a:solidFill>
                  <a:srgbClr val="0000FF"/>
                </a:solidFill>
              </a:rPr>
              <a:t>vorticité</a:t>
            </a:r>
            <a:r>
              <a:rPr lang="fr-FR" sz="3200" dirty="0" smtClean="0">
                <a:solidFill>
                  <a:srgbClr val="0000FF"/>
                </a:solidFill>
              </a:rPr>
              <a:t>.</a:t>
            </a:r>
            <a:endParaRPr lang="fr-FR" sz="3200" dirty="0" smtClean="0">
              <a:solidFill>
                <a:srgbClr val="0000FF"/>
              </a:solidFill>
            </a:endParaRPr>
          </a:p>
          <a:p>
            <a:endParaRPr lang="fr-FR" sz="3200" dirty="0"/>
          </a:p>
          <a:p>
            <a:pPr marL="457200" indent="-457200">
              <a:buFont typeface="Arial"/>
              <a:buChar char="•"/>
            </a:pPr>
            <a:r>
              <a:rPr lang="fr-FR" sz="3200" dirty="0" smtClean="0"/>
              <a:t>En 2D, la </a:t>
            </a:r>
            <a:r>
              <a:rPr lang="fr-FR" sz="3200" dirty="0" err="1" smtClean="0"/>
              <a:t>vorticité</a:t>
            </a:r>
            <a:r>
              <a:rPr lang="fr-FR" sz="3200" dirty="0" smtClean="0"/>
              <a:t> satisfait</a:t>
            </a:r>
          </a:p>
          <a:p>
            <a:endParaRPr lang="fr-FR" sz="3200" dirty="0"/>
          </a:p>
          <a:p>
            <a:r>
              <a:rPr lang="fr-FR" sz="3200" dirty="0" smtClean="0"/>
              <a:t>Et on s’attend à ce que les effets visqueux soient responsables de la </a:t>
            </a:r>
            <a:r>
              <a:rPr lang="fr-FR" sz="3200" b="1" dirty="0" smtClean="0"/>
              <a:t>génération de </a:t>
            </a:r>
            <a:r>
              <a:rPr lang="fr-FR" sz="3200" b="1" dirty="0" err="1" smtClean="0"/>
              <a:t>vorticité</a:t>
            </a:r>
            <a:r>
              <a:rPr lang="fr-FR" sz="3200" dirty="0" smtClean="0"/>
              <a:t> au bord</a:t>
            </a:r>
          </a:p>
          <a:p>
            <a:pPr marL="457200" indent="-457200">
              <a:buFontTx/>
              <a:buChar char="-"/>
            </a:pPr>
            <a:endParaRPr lang="fr-FR" sz="3200" dirty="0"/>
          </a:p>
          <a:p>
            <a:pPr marL="457200" indent="-457200">
              <a:buFont typeface="Arial"/>
              <a:buChar char="•"/>
            </a:pPr>
            <a:r>
              <a:rPr lang="fr-FR" sz="3200" dirty="0" smtClean="0"/>
              <a:t>En 3D, l’équation a en plus un terme de stretching</a:t>
            </a:r>
          </a:p>
          <a:p>
            <a:endParaRPr lang="fr-FR" sz="3200" dirty="0"/>
          </a:p>
          <a:p>
            <a:r>
              <a:rPr lang="fr-FR" sz="3200" dirty="0" smtClean="0"/>
              <a:t>On s’attend alors à un transfert d’énergie aux petites échelles : l’augmentation de la </a:t>
            </a:r>
            <a:r>
              <a:rPr lang="fr-FR" sz="3200" b="1" dirty="0" smtClean="0"/>
              <a:t>complexité des lignes de </a:t>
            </a:r>
            <a:r>
              <a:rPr lang="fr-FR" sz="3200" b="1" dirty="0" err="1" smtClean="0"/>
              <a:t>vorticité</a:t>
            </a:r>
            <a:r>
              <a:rPr lang="fr-FR" sz="3200" dirty="0" smtClean="0"/>
              <a:t> est limitée par les effets visqueux.</a:t>
            </a:r>
            <a:endParaRPr lang="fr-FR" sz="32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0071" y="1844825"/>
            <a:ext cx="3692047" cy="86409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744" y="4653136"/>
            <a:ext cx="3240366" cy="67507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2680" y="4797152"/>
            <a:ext cx="819520" cy="330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999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825625" y="-90488"/>
            <a:ext cx="7067550" cy="1143001"/>
          </a:xfrm>
        </p:spPr>
        <p:txBody>
          <a:bodyPr/>
          <a:lstStyle/>
          <a:p>
            <a:r>
              <a:rPr lang="fr-FR" sz="3600" u="sng" dirty="0" smtClean="0">
                <a:solidFill>
                  <a:srgbClr val="3366FF"/>
                </a:solidFill>
                <a:latin typeface="Comic Sans MS"/>
                <a:cs typeface="Comic Sans MS"/>
              </a:rPr>
              <a:t>Estimation d’erreur</a:t>
            </a:r>
            <a:endParaRPr lang="fr-FR" sz="3600" u="sng" dirty="0">
              <a:solidFill>
                <a:srgbClr val="3366FF"/>
              </a:solidFill>
              <a:latin typeface="Comic Sans MS"/>
              <a:cs typeface="Comic Sans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7504" y="980728"/>
            <a:ext cx="8928992" cy="6001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/>
              <a:t>- Si la </a:t>
            </a:r>
            <a:r>
              <a:rPr lang="fr-FR" sz="3200" dirty="0" err="1" smtClean="0"/>
              <a:t>vorticité</a:t>
            </a:r>
            <a:r>
              <a:rPr lang="fr-FR" sz="3200" dirty="0" smtClean="0"/>
              <a:t> initiale est régulière (          )</a:t>
            </a:r>
          </a:p>
          <a:p>
            <a:r>
              <a:rPr lang="fr-FR" sz="3200" dirty="0" smtClean="0"/>
              <a:t>l’erreur d’approximation de la diffusion  est</a:t>
            </a:r>
            <a:endParaRPr lang="fr-FR" sz="3200" dirty="0"/>
          </a:p>
          <a:p>
            <a:r>
              <a:rPr lang="fr-FR" sz="3200" dirty="0" smtClean="0"/>
              <a:t>En utilisant la stabilité de l’équation d’advection et la majoration                              , on obtient</a:t>
            </a:r>
          </a:p>
          <a:p>
            <a:endParaRPr lang="fr-FR" sz="3200" dirty="0"/>
          </a:p>
          <a:p>
            <a:endParaRPr lang="fr-FR" sz="3200" dirty="0" smtClean="0"/>
          </a:p>
          <a:p>
            <a:r>
              <a:rPr lang="fr-FR" sz="3200" dirty="0" smtClean="0"/>
              <a:t>- Reste à estimer l’erreur due à la discrétisation particulaire. Si la </a:t>
            </a:r>
            <a:r>
              <a:rPr lang="fr-FR" sz="3200" dirty="0" err="1" smtClean="0"/>
              <a:t>vorticité</a:t>
            </a:r>
            <a:r>
              <a:rPr lang="fr-FR" sz="3200" dirty="0" smtClean="0"/>
              <a:t> est assez régulière et que la condition de superposition           est satisfaite, l’erreur de quadrature est majorée par</a:t>
            </a:r>
            <a:endParaRPr lang="fr-FR" sz="3200" dirty="0"/>
          </a:p>
          <a:p>
            <a:endParaRPr lang="fr-FR" sz="3200" dirty="0" smtClean="0"/>
          </a:p>
          <a:p>
            <a:endParaRPr lang="fr-FR" sz="3200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0151" y="1124744"/>
            <a:ext cx="1062975" cy="36004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1720" y="2420888"/>
            <a:ext cx="2995533" cy="576064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52320" y="1484784"/>
            <a:ext cx="1080120" cy="504056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39752" y="2988571"/>
            <a:ext cx="4680520" cy="707129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04048" y="4941168"/>
            <a:ext cx="897330" cy="432048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39752" y="5949279"/>
            <a:ext cx="3456384" cy="698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0561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825625" y="-90488"/>
            <a:ext cx="7067550" cy="1143001"/>
          </a:xfrm>
        </p:spPr>
        <p:txBody>
          <a:bodyPr/>
          <a:lstStyle/>
          <a:p>
            <a:r>
              <a:rPr lang="fr-FR" sz="3600" u="sng" dirty="0" smtClean="0">
                <a:solidFill>
                  <a:srgbClr val="3366FF"/>
                </a:solidFill>
                <a:latin typeface="Comic Sans MS"/>
                <a:cs typeface="Comic Sans MS"/>
              </a:rPr>
              <a:t>Blobs de taille variable</a:t>
            </a:r>
            <a:endParaRPr lang="fr-FR" sz="3600" u="sng" dirty="0">
              <a:solidFill>
                <a:srgbClr val="3366FF"/>
              </a:solidFill>
              <a:latin typeface="Comic Sans MS"/>
              <a:cs typeface="Comic Sans M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7504" y="764704"/>
            <a:ext cx="8928992" cy="6001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/>
              <a:t>Les méthodes PSE sont suffisamment flexibles pour prendre en compte des échelles de viscosité variables dans le schéma de redistribution : là où les gradients de </a:t>
            </a:r>
            <a:r>
              <a:rPr lang="fr-FR" sz="3200" dirty="0" err="1" smtClean="0"/>
              <a:t>vorticité</a:t>
            </a:r>
            <a:r>
              <a:rPr lang="fr-FR" sz="3200" dirty="0" smtClean="0"/>
              <a:t> sont faibles, on va </a:t>
            </a:r>
            <a:r>
              <a:rPr lang="fr-FR" sz="3200" b="1" dirty="0" smtClean="0"/>
              <a:t>fusionner les vortex</a:t>
            </a:r>
            <a:r>
              <a:rPr lang="fr-FR" sz="3200" dirty="0" smtClean="0"/>
              <a:t>,</a:t>
            </a:r>
          </a:p>
          <a:p>
            <a:r>
              <a:rPr lang="fr-FR" sz="3200" dirty="0"/>
              <a:t>e</a:t>
            </a:r>
            <a:r>
              <a:rPr lang="fr-FR" sz="3200" dirty="0" smtClean="0"/>
              <a:t>t augmenter la portée de la diffusion.</a:t>
            </a:r>
          </a:p>
          <a:p>
            <a:endParaRPr lang="fr-FR" sz="3200" dirty="0" smtClean="0"/>
          </a:p>
          <a:p>
            <a:r>
              <a:rPr lang="fr-FR" sz="3200" dirty="0" smtClean="0"/>
              <a:t>L’implémentation se fait par un changement de variable, qui affecte tous les opérateurs différentiels.</a:t>
            </a:r>
          </a:p>
          <a:p>
            <a:endParaRPr lang="fr-FR" sz="3200" dirty="0"/>
          </a:p>
          <a:p>
            <a:r>
              <a:rPr lang="fr-FR" sz="3200" dirty="0" smtClean="0"/>
              <a:t>Cela nécessite en pratique  des techniques de remaillage pour que la discrétisation particulaire soit compatible avec la taille des blobs.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7017376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825625" y="-90488"/>
            <a:ext cx="7067550" cy="1143001"/>
          </a:xfrm>
        </p:spPr>
        <p:txBody>
          <a:bodyPr/>
          <a:lstStyle/>
          <a:p>
            <a:r>
              <a:rPr lang="fr-FR" sz="3600" u="sng" dirty="0" smtClean="0">
                <a:solidFill>
                  <a:srgbClr val="3366FF"/>
                </a:solidFill>
                <a:latin typeface="Comic Sans MS"/>
                <a:cs typeface="Comic Sans MS"/>
              </a:rPr>
              <a:t>Avantages et inconvénients</a:t>
            </a:r>
            <a:endParaRPr lang="fr-FR" sz="3600" u="sng" dirty="0">
              <a:solidFill>
                <a:srgbClr val="3366FF"/>
              </a:solidFill>
              <a:latin typeface="Comic Sans MS"/>
              <a:cs typeface="Comic Sans MS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990590"/>
            <a:ext cx="92525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3200" dirty="0"/>
          </a:p>
          <a:p>
            <a:endParaRPr lang="fr-FR" sz="3200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0" y="990590"/>
            <a:ext cx="925252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fr-FR" sz="3200" dirty="0" smtClean="0"/>
              <a:t>Les méthodes PSE améliorent la précision, car elles approchent mieux le </a:t>
            </a:r>
            <a:r>
              <a:rPr lang="fr-FR" sz="3200" dirty="0" err="1" smtClean="0"/>
              <a:t>Laplacien</a:t>
            </a:r>
            <a:r>
              <a:rPr lang="fr-FR" sz="3200" dirty="0" smtClean="0"/>
              <a:t> aux points irréguliers.</a:t>
            </a:r>
          </a:p>
          <a:p>
            <a:pPr marL="457200" indent="-457200">
              <a:buFont typeface="Arial"/>
              <a:buChar char="•"/>
            </a:pPr>
            <a:r>
              <a:rPr lang="fr-FR" sz="3200" dirty="0" smtClean="0"/>
              <a:t>Elles permettent de concentrer l’effort de calcul sur les zones de </a:t>
            </a:r>
            <a:r>
              <a:rPr lang="fr-FR" sz="3200" dirty="0" err="1" smtClean="0"/>
              <a:t>vorticité</a:t>
            </a:r>
            <a:r>
              <a:rPr lang="fr-FR" sz="3200" dirty="0" smtClean="0"/>
              <a:t> plus grande.</a:t>
            </a:r>
          </a:p>
          <a:p>
            <a:pPr marL="457200" indent="-457200">
              <a:buFont typeface="Arial"/>
              <a:buChar char="•"/>
            </a:pPr>
            <a:r>
              <a:rPr lang="fr-FR" sz="3200" dirty="0" smtClean="0"/>
              <a:t>Elles nécessitent cependant que les particules se superposent pour tout temps.</a:t>
            </a:r>
          </a:p>
          <a:p>
            <a:endParaRPr lang="fr-FR" sz="3200" dirty="0"/>
          </a:p>
          <a:p>
            <a:r>
              <a:rPr lang="fr-FR" sz="3200" dirty="0">
                <a:solidFill>
                  <a:srgbClr val="FF0000"/>
                </a:solidFill>
              </a:rPr>
              <a:t>P</a:t>
            </a:r>
            <a:r>
              <a:rPr lang="fr-FR" sz="3200" dirty="0" smtClean="0">
                <a:solidFill>
                  <a:srgbClr val="FF0000"/>
                </a:solidFill>
              </a:rPr>
              <a:t>our toutes ces méthodes, les estimations de convergence dépendent de la régularité du flot. Dans les cas avec bord, cette régularité n’est pas connue!</a:t>
            </a:r>
            <a:endParaRPr lang="fr-FR" sz="3200" dirty="0" smtClean="0"/>
          </a:p>
          <a:p>
            <a:endParaRPr lang="fr-FR" sz="3200" dirty="0"/>
          </a:p>
          <a:p>
            <a:endParaRPr lang="fr-FR" sz="3200" dirty="0" smtClean="0"/>
          </a:p>
        </p:txBody>
      </p:sp>
    </p:spTree>
    <p:extLst>
      <p:ext uri="{BB962C8B-B14F-4D97-AF65-F5344CB8AC3E}">
        <p14:creationId xmlns:p14="http://schemas.microsoft.com/office/powerpoint/2010/main" val="17017376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95536" y="260648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Ces modèles semblent néanmoins </a:t>
            </a:r>
            <a:r>
              <a:rPr lang="fr-FR" dirty="0" smtClean="0"/>
              <a:t>donner de meilleures approximations faiblement visqueuses que l’équation d’Euler!!</a:t>
            </a:r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0765" y="1340768"/>
            <a:ext cx="9481884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394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539750" y="2276475"/>
            <a:ext cx="8424863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Font typeface="Arial" charset="0"/>
              <a:buNone/>
            </a:pPr>
            <a:r>
              <a:rPr lang="fr-FR" sz="4000" b="1" dirty="0" smtClean="0">
                <a:solidFill>
                  <a:srgbClr val="3366FF"/>
                </a:solidFill>
                <a:latin typeface="Comic Sans MS"/>
                <a:cs typeface="Comic Sans MS"/>
              </a:rPr>
              <a:t>1. </a:t>
            </a:r>
            <a:r>
              <a:rPr lang="fr-FR" sz="4000" b="1" dirty="0" err="1" smtClean="0">
                <a:solidFill>
                  <a:srgbClr val="3366FF"/>
                </a:solidFill>
                <a:latin typeface="Comic Sans MS"/>
                <a:cs typeface="Comic Sans MS"/>
              </a:rPr>
              <a:t>Splitting</a:t>
            </a:r>
            <a:r>
              <a:rPr lang="fr-FR" sz="4000" b="1" dirty="0" smtClean="0">
                <a:solidFill>
                  <a:srgbClr val="3366FF"/>
                </a:solidFill>
                <a:latin typeface="Comic Sans MS"/>
                <a:cs typeface="Comic Sans MS"/>
              </a:rPr>
              <a:t> convection/diffusion</a:t>
            </a:r>
            <a:endParaRPr lang="fr-FR" sz="4000" b="1" dirty="0">
              <a:solidFill>
                <a:srgbClr val="3366FF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600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825625" y="-90488"/>
            <a:ext cx="7067550" cy="1143001"/>
          </a:xfrm>
        </p:spPr>
        <p:txBody>
          <a:bodyPr/>
          <a:lstStyle/>
          <a:p>
            <a:r>
              <a:rPr lang="fr-FR" sz="3600" u="sng" dirty="0" smtClean="0">
                <a:solidFill>
                  <a:srgbClr val="3366FF"/>
                </a:solidFill>
                <a:latin typeface="Comic Sans MS"/>
                <a:cs typeface="Comic Sans MS"/>
              </a:rPr>
              <a:t>Notations et définition</a:t>
            </a:r>
            <a:endParaRPr lang="fr-FR" sz="3600" u="sng" dirty="0">
              <a:solidFill>
                <a:srgbClr val="3366FF"/>
              </a:solidFill>
              <a:latin typeface="Comic Sans MS"/>
              <a:cs typeface="Comic Sans M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980728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Soit </a:t>
            </a:r>
            <a:r>
              <a:rPr lang="fr-FR" sz="3200" dirty="0" smtClean="0"/>
              <a:t>            la solution de l’équation d’Euler. </a:t>
            </a:r>
          </a:p>
          <a:p>
            <a:r>
              <a:rPr lang="fr-FR" sz="3200" dirty="0" smtClean="0"/>
              <a:t>On rappelle que la vitesse est donnée par la </a:t>
            </a:r>
            <a:r>
              <a:rPr lang="fr-FR" sz="3200" b="1" dirty="0" smtClean="0"/>
              <a:t>loi de Biot Savart</a:t>
            </a:r>
          </a:p>
          <a:p>
            <a:endParaRPr lang="fr-FR" sz="3200" dirty="0" smtClean="0"/>
          </a:p>
          <a:p>
            <a:r>
              <a:rPr lang="fr-FR" sz="3200" dirty="0" smtClean="0"/>
              <a:t>On note            la solution de l’équation de diffusion.</a:t>
            </a:r>
          </a:p>
          <a:p>
            <a:r>
              <a:rPr lang="fr-FR" sz="3200" dirty="0" smtClean="0"/>
              <a:t>On rappelle que le </a:t>
            </a:r>
            <a:r>
              <a:rPr lang="fr-FR" sz="3200" b="1" dirty="0" smtClean="0"/>
              <a:t>noyau de Green en 2D </a:t>
            </a:r>
            <a:r>
              <a:rPr lang="fr-FR" sz="3200" dirty="0" smtClean="0"/>
              <a:t>est donné par</a:t>
            </a:r>
          </a:p>
          <a:p>
            <a:endParaRPr lang="fr-FR" sz="3200" dirty="0"/>
          </a:p>
          <a:p>
            <a:endParaRPr lang="fr-FR" sz="3200" dirty="0" smtClean="0"/>
          </a:p>
          <a:p>
            <a:r>
              <a:rPr lang="fr-FR" sz="3200" dirty="0" smtClean="0"/>
              <a:t>Le </a:t>
            </a:r>
            <a:r>
              <a:rPr lang="fr-FR" sz="3200" dirty="0" err="1" smtClean="0">
                <a:solidFill>
                  <a:srgbClr val="0000FF"/>
                </a:solidFill>
              </a:rPr>
              <a:t>splitting</a:t>
            </a:r>
            <a:r>
              <a:rPr lang="fr-FR" sz="3200" dirty="0" smtClean="0">
                <a:solidFill>
                  <a:srgbClr val="0000FF"/>
                </a:solidFill>
              </a:rPr>
              <a:t> visqueux </a:t>
            </a:r>
            <a:r>
              <a:rPr lang="fr-FR" sz="3200" dirty="0" smtClean="0"/>
              <a:t>de l’équation de Navier-Stokes </a:t>
            </a:r>
          </a:p>
          <a:p>
            <a:r>
              <a:rPr lang="fr-FR" sz="3200" dirty="0"/>
              <a:t>e</a:t>
            </a:r>
            <a:r>
              <a:rPr lang="fr-FR" sz="3200" dirty="0" smtClean="0"/>
              <a:t>st alors défini par</a:t>
            </a:r>
            <a:endParaRPr lang="fr-FR" sz="3200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124743"/>
            <a:ext cx="1008112" cy="403245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1988840"/>
            <a:ext cx="3096344" cy="75625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5656" y="2996952"/>
            <a:ext cx="1080120" cy="467515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3608" y="3933056"/>
            <a:ext cx="3350576" cy="72008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07904" y="5961078"/>
            <a:ext cx="3384376" cy="70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921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825625" y="-90488"/>
            <a:ext cx="7067550" cy="1143001"/>
          </a:xfrm>
        </p:spPr>
        <p:txBody>
          <a:bodyPr/>
          <a:lstStyle/>
          <a:p>
            <a:r>
              <a:rPr lang="fr-FR" sz="3600" u="sng" dirty="0" smtClean="0">
                <a:solidFill>
                  <a:srgbClr val="3366FF"/>
                </a:solidFill>
                <a:latin typeface="Comic Sans MS"/>
                <a:cs typeface="Comic Sans MS"/>
              </a:rPr>
              <a:t>Estimation d’erreur</a:t>
            </a:r>
            <a:endParaRPr lang="fr-FR" sz="3600" u="sng" dirty="0">
              <a:solidFill>
                <a:srgbClr val="3366FF"/>
              </a:solidFill>
              <a:latin typeface="Comic Sans MS"/>
              <a:cs typeface="Comic Sans MS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980728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La méthode de </a:t>
            </a:r>
            <a:r>
              <a:rPr lang="fr-FR" sz="3200" b="1" dirty="0" err="1" smtClean="0"/>
              <a:t>splitting</a:t>
            </a:r>
            <a:r>
              <a:rPr lang="fr-FR" sz="3200" b="1" dirty="0" smtClean="0"/>
              <a:t> visqueux est d’ordre 1</a:t>
            </a:r>
            <a:r>
              <a:rPr lang="fr-FR" sz="3200" dirty="0" smtClean="0"/>
              <a:t>.</a:t>
            </a:r>
          </a:p>
          <a:p>
            <a:r>
              <a:rPr lang="fr-FR" sz="3200" dirty="0" smtClean="0"/>
              <a:t>Si la </a:t>
            </a:r>
            <a:r>
              <a:rPr lang="fr-FR" sz="3200" dirty="0" err="1" smtClean="0"/>
              <a:t>vorticité</a:t>
            </a:r>
            <a:r>
              <a:rPr lang="fr-FR" sz="3200" dirty="0" smtClean="0"/>
              <a:t> initiale est régulière (                    ), on a</a:t>
            </a:r>
          </a:p>
          <a:p>
            <a:endParaRPr lang="fr-FR" sz="3200" dirty="0"/>
          </a:p>
          <a:p>
            <a:endParaRPr lang="fr-FR" sz="3200" dirty="0"/>
          </a:p>
          <a:p>
            <a:r>
              <a:rPr lang="fr-FR" sz="3200" dirty="0" smtClean="0"/>
              <a:t>L’estimation se montre par récurrence, à partir de la formule</a:t>
            </a:r>
          </a:p>
          <a:p>
            <a:endParaRPr lang="fr-FR" sz="3200" dirty="0" smtClean="0"/>
          </a:p>
          <a:p>
            <a:pPr marL="457200" indent="-457200">
              <a:buFont typeface="Arial"/>
              <a:buChar char="•"/>
            </a:pPr>
            <a:r>
              <a:rPr lang="fr-FR" sz="3200" dirty="0" smtClean="0"/>
              <a:t>Le contr</a:t>
            </a:r>
            <a:r>
              <a:rPr lang="fr-FR" sz="3200" dirty="0" smtClean="0"/>
              <a:t>ôle du premier terme est basé sur la conservation/décroissance de la norme </a:t>
            </a:r>
            <a:r>
              <a:rPr lang="fr-FR" sz="3200" dirty="0" err="1" smtClean="0"/>
              <a:t>L</a:t>
            </a:r>
            <a:r>
              <a:rPr lang="fr-FR" sz="3200" baseline="30000" dirty="0" err="1" smtClean="0"/>
              <a:t>p</a:t>
            </a:r>
            <a:endParaRPr lang="fr-FR" sz="3200" baseline="30000" dirty="0" smtClean="0"/>
          </a:p>
          <a:p>
            <a:pPr marL="457200" indent="-457200">
              <a:buFont typeface="Arial"/>
              <a:buChar char="•"/>
            </a:pPr>
            <a:r>
              <a:rPr lang="fr-FR" sz="3200" dirty="0" smtClean="0"/>
              <a:t>Le second terme vérifie </a:t>
            </a:r>
            <a:r>
              <a:rPr lang="fr-FR" sz="3200" dirty="0" smtClean="0"/>
              <a:t>une </a:t>
            </a:r>
            <a:r>
              <a:rPr lang="fr-FR" sz="3200" dirty="0" smtClean="0"/>
              <a:t>équation de consistance du type</a:t>
            </a:r>
            <a:endParaRPr lang="fr-FR" sz="32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8144" y="1628800"/>
            <a:ext cx="1968500" cy="27940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6884" y="2060848"/>
            <a:ext cx="4351340" cy="64807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1720" y="3498572"/>
            <a:ext cx="5832648" cy="84914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55776" y="5949279"/>
            <a:ext cx="4104456" cy="929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737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825625" y="-90488"/>
            <a:ext cx="7067550" cy="1143001"/>
          </a:xfrm>
        </p:spPr>
        <p:txBody>
          <a:bodyPr/>
          <a:lstStyle/>
          <a:p>
            <a:r>
              <a:rPr lang="fr-FR" sz="3600" u="sng" dirty="0" smtClean="0">
                <a:solidFill>
                  <a:srgbClr val="3366FF"/>
                </a:solidFill>
                <a:latin typeface="Comic Sans MS"/>
                <a:cs typeface="Comic Sans MS"/>
              </a:rPr>
              <a:t>Erreur sur le terme non linéaire</a:t>
            </a:r>
            <a:endParaRPr lang="fr-FR" sz="3600" u="sng" dirty="0">
              <a:solidFill>
                <a:srgbClr val="3366FF"/>
              </a:solidFill>
              <a:latin typeface="Comic Sans MS"/>
              <a:cs typeface="Comic Sans MS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980728"/>
            <a:ext cx="9144000" cy="5180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Le terme de reste R</a:t>
            </a:r>
            <a:r>
              <a:rPr lang="fr-FR" sz="3200" baseline="-25000" dirty="0" smtClean="0"/>
              <a:t>1  </a:t>
            </a:r>
            <a:r>
              <a:rPr lang="fr-FR" sz="3200" dirty="0" smtClean="0"/>
              <a:t>vient du </a:t>
            </a:r>
            <a:r>
              <a:rPr lang="fr-FR" sz="3200" b="1" dirty="0" smtClean="0"/>
              <a:t>décalage sur le champ </a:t>
            </a:r>
            <a:r>
              <a:rPr lang="fr-FR" sz="3200" b="1" dirty="0"/>
              <a:t>d</a:t>
            </a:r>
            <a:r>
              <a:rPr lang="fr-FR" sz="3200" b="1" dirty="0" smtClean="0"/>
              <a:t>’advection </a:t>
            </a:r>
          </a:p>
          <a:p>
            <a:endParaRPr lang="fr-FR" sz="3200" baseline="-25000" dirty="0"/>
          </a:p>
          <a:p>
            <a:endParaRPr lang="fr-FR" sz="3200" baseline="-25000" dirty="0" smtClean="0"/>
          </a:p>
          <a:p>
            <a:r>
              <a:rPr lang="fr-FR" sz="3200" dirty="0" smtClean="0"/>
              <a:t>On utilise </a:t>
            </a:r>
            <a:r>
              <a:rPr lang="fr-FR" sz="3200" dirty="0" smtClean="0"/>
              <a:t>l’</a:t>
            </a:r>
            <a:r>
              <a:rPr lang="fr-FR" sz="3200" dirty="0" smtClean="0"/>
              <a:t>estimation de stabilité classique</a:t>
            </a:r>
          </a:p>
          <a:p>
            <a:endParaRPr lang="fr-FR" sz="3200" dirty="0"/>
          </a:p>
          <a:p>
            <a:endParaRPr lang="fr-FR" sz="3200" dirty="0" smtClean="0"/>
          </a:p>
          <a:p>
            <a:r>
              <a:rPr lang="fr-FR" sz="3200" dirty="0"/>
              <a:t>c</a:t>
            </a:r>
            <a:r>
              <a:rPr lang="fr-FR" sz="3200" dirty="0" smtClean="0"/>
              <a:t>ombinée avec la régularité de la solution de (NS2D)</a:t>
            </a:r>
          </a:p>
          <a:p>
            <a:endParaRPr lang="fr-FR" sz="3200" dirty="0"/>
          </a:p>
          <a:p>
            <a:endParaRPr lang="fr-FR" sz="3200" dirty="0" smtClean="0"/>
          </a:p>
          <a:p>
            <a:r>
              <a:rPr lang="fr-FR" sz="3200" dirty="0"/>
              <a:t>e</a:t>
            </a:r>
            <a:r>
              <a:rPr lang="fr-FR" sz="3200" dirty="0" smtClean="0"/>
              <a:t>t les propriétés de régularité elliptique de Biot-Savart</a:t>
            </a:r>
            <a:endParaRPr lang="fr-FR" sz="32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1628800"/>
            <a:ext cx="5203778" cy="57606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3175000"/>
            <a:ext cx="5342148" cy="61404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0071" y="6237312"/>
            <a:ext cx="2705101" cy="50405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63094" y="6165303"/>
            <a:ext cx="2812962" cy="504057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62521" y="4725144"/>
            <a:ext cx="2581487" cy="670516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15" y="4869160"/>
            <a:ext cx="2498123" cy="438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737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475656" y="-90488"/>
            <a:ext cx="7417519" cy="1143224"/>
          </a:xfrm>
        </p:spPr>
        <p:txBody>
          <a:bodyPr/>
          <a:lstStyle/>
          <a:p>
            <a:r>
              <a:rPr lang="fr-FR" sz="3600" u="sng" dirty="0" smtClean="0">
                <a:solidFill>
                  <a:srgbClr val="3366FF"/>
                </a:solidFill>
                <a:latin typeface="Comic Sans MS"/>
                <a:cs typeface="Comic Sans MS"/>
              </a:rPr>
              <a:t>Reste provenant du commutateur</a:t>
            </a:r>
            <a:endParaRPr lang="fr-FR" sz="3600" u="sng" dirty="0">
              <a:solidFill>
                <a:srgbClr val="3366FF"/>
              </a:solidFill>
              <a:latin typeface="Comic Sans MS"/>
              <a:cs typeface="Comic Sans MS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980728"/>
            <a:ext cx="9144000" cy="6658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Le terme de reste R</a:t>
            </a:r>
            <a:r>
              <a:rPr lang="fr-FR" sz="3200" baseline="-25000" dirty="0"/>
              <a:t>2</a:t>
            </a:r>
            <a:r>
              <a:rPr lang="fr-FR" sz="3200" baseline="-25000" dirty="0" smtClean="0"/>
              <a:t>  </a:t>
            </a:r>
            <a:r>
              <a:rPr lang="fr-FR" sz="3200" dirty="0" smtClean="0"/>
              <a:t>vient du </a:t>
            </a:r>
            <a:r>
              <a:rPr lang="fr-FR" sz="3200" b="1" dirty="0" smtClean="0"/>
              <a:t>commutateur lié au </a:t>
            </a:r>
            <a:r>
              <a:rPr lang="fr-FR" sz="3200" b="1" dirty="0" err="1" smtClean="0"/>
              <a:t>splitting</a:t>
            </a:r>
            <a:endParaRPr lang="fr-FR" sz="3200" b="1" dirty="0" smtClean="0"/>
          </a:p>
          <a:p>
            <a:endParaRPr lang="fr-FR" sz="3200" baseline="-25000" dirty="0"/>
          </a:p>
          <a:p>
            <a:endParaRPr lang="fr-FR" sz="3200" baseline="-25000" dirty="0" smtClean="0"/>
          </a:p>
          <a:p>
            <a:r>
              <a:rPr lang="fr-FR" sz="3200" dirty="0" smtClean="0"/>
              <a:t>Sur un temps petit, on peut traiter la diffusion comme une fluctuation                       avec </a:t>
            </a:r>
            <a:r>
              <a:rPr lang="fr-FR" sz="3200" dirty="0" smtClean="0"/>
              <a:t>l’</a:t>
            </a:r>
            <a:r>
              <a:rPr lang="fr-FR" sz="3200" dirty="0" smtClean="0"/>
              <a:t>estimation à perte </a:t>
            </a:r>
          </a:p>
          <a:p>
            <a:endParaRPr lang="fr-FR" sz="3200" dirty="0" smtClean="0"/>
          </a:p>
          <a:p>
            <a:endParaRPr lang="fr-FR" sz="3200" dirty="0"/>
          </a:p>
          <a:p>
            <a:r>
              <a:rPr lang="fr-FR" sz="3200" dirty="0" smtClean="0"/>
              <a:t>On a alors</a:t>
            </a:r>
          </a:p>
          <a:p>
            <a:r>
              <a:rPr lang="fr-FR" sz="3200" dirty="0" smtClean="0"/>
              <a:t>D’où </a:t>
            </a:r>
          </a:p>
          <a:p>
            <a:endParaRPr lang="fr-FR" sz="3200" dirty="0"/>
          </a:p>
          <a:p>
            <a:r>
              <a:rPr lang="fr-FR" sz="3200" dirty="0" smtClean="0">
                <a:solidFill>
                  <a:srgbClr val="FF0000"/>
                </a:solidFill>
              </a:rPr>
              <a:t>Quid si la </a:t>
            </a:r>
            <a:r>
              <a:rPr lang="fr-FR" sz="3200" dirty="0" err="1" smtClean="0">
                <a:solidFill>
                  <a:srgbClr val="FF0000"/>
                </a:solidFill>
              </a:rPr>
              <a:t>vorticité</a:t>
            </a:r>
            <a:r>
              <a:rPr lang="fr-FR" sz="3200" dirty="0" smtClean="0">
                <a:solidFill>
                  <a:srgbClr val="FF0000"/>
                </a:solidFill>
              </a:rPr>
              <a:t> limite n’est pas régulière??</a:t>
            </a:r>
          </a:p>
          <a:p>
            <a:endParaRPr lang="fr-FR" sz="3200" dirty="0"/>
          </a:p>
          <a:p>
            <a:endParaRPr lang="fr-FR" sz="3200" dirty="0" smtClean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1484784"/>
            <a:ext cx="6690906" cy="648072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5972" y="3175675"/>
            <a:ext cx="1948036" cy="393025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5736" y="3717032"/>
            <a:ext cx="2148870" cy="648072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9992" y="3813043"/>
            <a:ext cx="1872208" cy="520057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3727" y="4581128"/>
            <a:ext cx="4822475" cy="57606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47664" y="5085184"/>
            <a:ext cx="6768752" cy="767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737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539750" y="2276475"/>
            <a:ext cx="8424863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Font typeface="Arial" charset="0"/>
              <a:buNone/>
            </a:pPr>
            <a:r>
              <a:rPr lang="fr-FR" sz="4000" b="1" dirty="0" smtClean="0">
                <a:solidFill>
                  <a:srgbClr val="3366FF"/>
                </a:solidFill>
                <a:latin typeface="Comic Sans MS"/>
                <a:cs typeface="Comic Sans MS"/>
              </a:rPr>
              <a:t>2. Méthode de marche aléatoire</a:t>
            </a:r>
            <a:endParaRPr lang="fr-FR" sz="4000" b="1" dirty="0">
              <a:solidFill>
                <a:srgbClr val="3366FF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679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825625" y="-90488"/>
            <a:ext cx="7067550" cy="1143001"/>
          </a:xfrm>
        </p:spPr>
        <p:txBody>
          <a:bodyPr/>
          <a:lstStyle/>
          <a:p>
            <a:r>
              <a:rPr lang="fr-FR" sz="3600" u="sng" dirty="0" smtClean="0">
                <a:solidFill>
                  <a:srgbClr val="3366FF"/>
                </a:solidFill>
                <a:latin typeface="Comic Sans MS"/>
                <a:cs typeface="Comic Sans MS"/>
              </a:rPr>
              <a:t>Stratégie</a:t>
            </a:r>
            <a:endParaRPr lang="fr-FR" sz="3600" u="sng" dirty="0">
              <a:solidFill>
                <a:srgbClr val="3366FF"/>
              </a:solidFill>
              <a:latin typeface="Comic Sans MS"/>
              <a:cs typeface="Comic Sans MS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980728"/>
            <a:ext cx="9144000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La méthode de marche aléatoire a été introduite par </a:t>
            </a:r>
            <a:r>
              <a:rPr lang="fr-FR" sz="3200" dirty="0" err="1" smtClean="0"/>
              <a:t>Chorin</a:t>
            </a:r>
            <a:r>
              <a:rPr lang="fr-FR" sz="3200" dirty="0" smtClean="0"/>
              <a:t>, elle repose sur </a:t>
            </a:r>
            <a:r>
              <a:rPr lang="fr-FR" sz="3200" b="1" dirty="0" smtClean="0"/>
              <a:t>l’interprétation probabiliste</a:t>
            </a:r>
            <a:r>
              <a:rPr lang="fr-FR" sz="3200" dirty="0" smtClean="0"/>
              <a:t> de l’équation de diffusion.</a:t>
            </a:r>
          </a:p>
          <a:p>
            <a:endParaRPr lang="fr-FR" sz="3200" dirty="0"/>
          </a:p>
          <a:p>
            <a:r>
              <a:rPr lang="fr-FR" sz="3200" dirty="0" smtClean="0"/>
              <a:t>C’est une méthode lagrangienne, basée sur le </a:t>
            </a:r>
            <a:r>
              <a:rPr lang="fr-FR" sz="3200" dirty="0" err="1" smtClean="0"/>
              <a:t>spliiting</a:t>
            </a:r>
            <a:r>
              <a:rPr lang="fr-FR" sz="3200" dirty="0" smtClean="0"/>
              <a:t> suivant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3200" dirty="0" smtClean="0"/>
              <a:t>Les particules sont </a:t>
            </a:r>
            <a:r>
              <a:rPr lang="fr-FR" sz="3200" dirty="0" err="1" smtClean="0"/>
              <a:t>advectées</a:t>
            </a:r>
            <a:r>
              <a:rPr lang="fr-FR" sz="3200" dirty="0" smtClean="0"/>
              <a:t> par la dynamique non visqueuse</a:t>
            </a:r>
          </a:p>
          <a:p>
            <a:pPr marL="514350" indent="-514350">
              <a:buFont typeface="+mj-lt"/>
              <a:buAutoNum type="arabicPeriod"/>
            </a:pPr>
            <a:endParaRPr lang="fr-FR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fr-FR" sz="3200" dirty="0" smtClean="0"/>
              <a:t>Leurs positions sont actualisées aléatoirement</a:t>
            </a:r>
            <a:endParaRPr lang="fr-FR" sz="3200" dirty="0"/>
          </a:p>
          <a:p>
            <a:r>
              <a:rPr lang="fr-FR" sz="3200" dirty="0"/>
              <a:t>	</a:t>
            </a:r>
            <a:r>
              <a:rPr lang="fr-FR" sz="3200" dirty="0" smtClean="0"/>
              <a:t>		</a:t>
            </a:r>
            <a:r>
              <a:rPr lang="fr-FR" dirty="0" smtClean="0"/>
              <a:t>avec loi Gaussienne de variance </a:t>
            </a:r>
          </a:p>
          <a:p>
            <a:pPr marL="514350" indent="-514350">
              <a:buFont typeface="+mj-lt"/>
              <a:buAutoNum type="arabicPeriod"/>
            </a:pPr>
            <a:endParaRPr lang="fr-FR" sz="3200" dirty="0" smtClean="0"/>
          </a:p>
          <a:p>
            <a:pPr marL="457200" indent="-457200">
              <a:buFontTx/>
              <a:buChar char="-"/>
            </a:pPr>
            <a:endParaRPr lang="fr-FR" sz="3200" dirty="0"/>
          </a:p>
          <a:p>
            <a:pPr marL="457200" indent="-457200">
              <a:buFontTx/>
              <a:buChar char="-"/>
            </a:pPr>
            <a:endParaRPr lang="fr-FR" sz="3200" dirty="0" smtClean="0"/>
          </a:p>
          <a:p>
            <a:endParaRPr lang="fr-FR" sz="3200" dirty="0"/>
          </a:p>
          <a:p>
            <a:endParaRPr lang="fr-FR" sz="3200" dirty="0" smtClean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847" y="4509120"/>
            <a:ext cx="3002367" cy="864096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5949279"/>
            <a:ext cx="2088232" cy="696077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4248" y="6021288"/>
            <a:ext cx="648072" cy="341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737670"/>
      </p:ext>
    </p:extLst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26623</TotalTime>
  <Words>1133</Words>
  <Application>Microsoft Macintosh PowerPoint</Application>
  <PresentationFormat>Présentation à l'écran (4:3)</PresentationFormat>
  <Paragraphs>179</Paragraphs>
  <Slides>23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Conception personnalisée</vt:lpstr>
      <vt:lpstr>Présentation PowerPoint</vt:lpstr>
      <vt:lpstr>Présentation PowerPoint</vt:lpstr>
      <vt:lpstr>Présentation PowerPoint</vt:lpstr>
      <vt:lpstr>Notations et définition</vt:lpstr>
      <vt:lpstr>Estimation d’erreur</vt:lpstr>
      <vt:lpstr>Erreur sur le terme non linéaire</vt:lpstr>
      <vt:lpstr>Reste provenant du commutateur</vt:lpstr>
      <vt:lpstr>Présentation PowerPoint</vt:lpstr>
      <vt:lpstr>Stratégie</vt:lpstr>
      <vt:lpstr>Formule de quadrature</vt:lpstr>
      <vt:lpstr>Estimation d’erreur dans le cas linéaire</vt:lpstr>
      <vt:lpstr>Avantages et inconvénients</vt:lpstr>
      <vt:lpstr>Présentation PowerPoint</vt:lpstr>
      <vt:lpstr>Stratégie</vt:lpstr>
      <vt:lpstr>Conservation de la circulation globale</vt:lpstr>
      <vt:lpstr>Présentation PowerPoint</vt:lpstr>
      <vt:lpstr>Présentation PowerPoint</vt:lpstr>
      <vt:lpstr>Stratégie</vt:lpstr>
      <vt:lpstr>Ordre de la méthode</vt:lpstr>
      <vt:lpstr>Estimation d’erreur</vt:lpstr>
      <vt:lpstr>Blobs de taille variable</vt:lpstr>
      <vt:lpstr>Avantages et inconvénients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Laure Saint-Raymond</cp:lastModifiedBy>
  <cp:revision>344</cp:revision>
  <dcterms:created xsi:type="dcterms:W3CDTF">1601-01-01T00:00:00Z</dcterms:created>
  <dcterms:modified xsi:type="dcterms:W3CDTF">2017-10-11T14:06:37Z</dcterms:modified>
</cp:coreProperties>
</file>